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0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9494520" y="86106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kumimoji="1" lang="zh-CN" altLang="en-US" sz="1000" b="1"/>
          </a:p>
        </p:txBody>
      </p:sp>
      <p:sp>
        <p:nvSpPr>
          <p:cNvPr id="6" name="矩形 5"/>
          <p:cNvSpPr/>
          <p:nvPr/>
        </p:nvSpPr>
        <p:spPr>
          <a:xfrm>
            <a:off x="2057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31620" y="21717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sz="1600" b="1" dirty="0"/>
              <a:t>甘</a:t>
            </a:r>
            <a:r>
              <a:rPr kumimoji="1" lang="zh-CN" sz="1600" b="1" dirty="0"/>
              <a:t>小栗</a:t>
            </a:r>
            <a:r>
              <a:rPr kumimoji="1" lang="en-US" altLang="zh-CN" sz="1600" b="1" dirty="0"/>
              <a:t>60</a:t>
            </a:r>
            <a:r>
              <a:rPr kumimoji="1" sz="1600" b="1" dirty="0"/>
              <a:t>g*</a:t>
            </a:r>
            <a:r>
              <a:rPr kumimoji="1" lang="en-US" sz="1600" b="1" dirty="0"/>
              <a:t>7</a:t>
            </a:r>
            <a:r>
              <a:rPr kumimoji="1" sz="1600" b="1" dirty="0"/>
              <a:t>袋</a:t>
            </a:r>
            <a:endParaRPr kumimoji="1" sz="1600" b="1" dirty="0"/>
          </a:p>
        </p:txBody>
      </p:sp>
      <p:sp>
        <p:nvSpPr>
          <p:cNvPr id="8" name="矩形 7"/>
          <p:cNvSpPr/>
          <p:nvPr/>
        </p:nvSpPr>
        <p:spPr>
          <a:xfrm>
            <a:off x="422148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市场价格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547995" y="21717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49.9</a:t>
            </a:r>
            <a:r>
              <a:rPr kumimoji="1" lang="zh-CN" altLang="en-US" dirty="0"/>
              <a:t>元</a:t>
            </a:r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1686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直播价格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494520" y="21717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29.9</a:t>
            </a:r>
            <a:r>
              <a:rPr kumimoji="1" lang="zh-CN" altLang="en-US" dirty="0"/>
              <a:t>元</a:t>
            </a:r>
            <a:endParaRPr kumimoji="1"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05740" y="86106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ym typeface="+mn-ea"/>
              </a:rPr>
              <a:t>规格</a:t>
            </a:r>
            <a:endParaRPr kumimoji="1"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532255" y="861060"/>
            <a:ext cx="2479675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1600" b="1">
                <a:solidFill>
                  <a:srgbClr val="FF0000"/>
                </a:solidFill>
                <a:sym typeface="+mn-ea"/>
              </a:rPr>
              <a:t>60g/</a:t>
            </a:r>
            <a:r>
              <a:rPr kumimoji="1" lang="zh-CN" altLang="en-US" sz="1600" b="1">
                <a:solidFill>
                  <a:srgbClr val="FF0000"/>
                </a:solidFill>
                <a:sym typeface="+mn-ea"/>
              </a:rPr>
              <a:t>袋</a:t>
            </a:r>
            <a:r>
              <a:rPr kumimoji="1" lang="en-US" altLang="zh-CN" sz="1600" b="1">
                <a:solidFill>
                  <a:srgbClr val="FF0000"/>
                </a:solidFill>
                <a:sym typeface="+mn-ea"/>
              </a:rPr>
              <a:t>*7</a:t>
            </a:r>
            <a:r>
              <a:rPr kumimoji="1" lang="zh-CN" altLang="en-US" sz="1600" b="1">
                <a:solidFill>
                  <a:srgbClr val="FF0000"/>
                </a:solidFill>
                <a:sym typeface="+mn-ea"/>
              </a:rPr>
              <a:t>袋</a:t>
            </a:r>
            <a:endParaRPr kumimoji="1" lang="zh-CN" altLang="en-US" sz="16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21480" y="86106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库存</a:t>
            </a:r>
            <a:endParaRPr kumimoji="1"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5547995" y="861060"/>
            <a:ext cx="248031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kumimoji="1" lang="en-US" sz="1400" b="1"/>
              <a:t>5000</a:t>
            </a:r>
            <a:r>
              <a:rPr kumimoji="1" lang="zh-CN" altLang="en-US" sz="1400" b="1"/>
              <a:t>单</a:t>
            </a:r>
            <a:endParaRPr kumimoji="1" lang="zh-CN" altLang="en-US" sz="1400" b="1"/>
          </a:p>
        </p:txBody>
      </p:sp>
      <p:sp>
        <p:nvSpPr>
          <p:cNvPr id="20" name="矩形 19"/>
          <p:cNvSpPr/>
          <p:nvPr/>
        </p:nvSpPr>
        <p:spPr>
          <a:xfrm>
            <a:off x="8168640" y="86106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赠品</a:t>
            </a:r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205740" y="1508760"/>
            <a:ext cx="7823200" cy="4666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1600" b="1" u="sng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cs typeface="+mn-ea"/>
                <a:sym typeface="+mn-ea"/>
              </a:rPr>
              <a:t>品牌介绍：</a:t>
            </a:r>
            <a:r>
              <a:rPr sz="1600" dirty="0">
                <a:latin typeface="+mn-ea"/>
                <a:cs typeface="+mn-ea"/>
                <a:sym typeface="+mn-ea"/>
              </a:rPr>
              <a:t>粒上皇集绿色休闲零食研发、精细加工、仓储物料及终端零售于一体的连锁品牌。</a:t>
            </a:r>
            <a:r>
              <a:rPr sz="1600" dirty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自1999年与栗结缘至今已23年，深耕板栗及传统零食多年</a:t>
            </a:r>
            <a:r>
              <a:rPr sz="1600" dirty="0">
                <a:latin typeface="+mn-ea"/>
                <a:cs typeface="+mn-ea"/>
                <a:sym typeface="+mn-ea"/>
              </a:rPr>
              <a:t>，目前在北京、上海、广东、安徽、湖南等多个城市拥有数百家门店，成为国内板栗行业的领军品牌。</a:t>
            </a:r>
            <a:r>
              <a:rPr sz="1600" dirty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2021年度天猫即食板栗类销售第一</a:t>
            </a:r>
            <a:r>
              <a:rPr sz="1600" dirty="0">
                <a:latin typeface="+mn-ea"/>
                <a:cs typeface="+mn-ea"/>
                <a:sym typeface="+mn-ea"/>
              </a:rPr>
              <a:t>（*数据来源于阿里巴巴与商家中心数据统计）</a:t>
            </a:r>
            <a:endParaRPr sz="1600" dirty="0">
              <a:latin typeface="+mn-ea"/>
              <a:cs typeface="+mn-ea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1600" b="1" u="sng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产品卖点：</a:t>
            </a:r>
            <a:endParaRPr lang="zh-CN" altLang="en-US" b="1" u="sng" dirty="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120000"/>
              </a:lnSpc>
            </a:pPr>
            <a:r>
              <a:rPr sz="1400" dirty="0">
                <a:latin typeface="+mn-ea"/>
                <a:cs typeface="+mn-ea"/>
                <a:sym typeface="+mn-ea"/>
              </a:rPr>
              <a:t>（1）板栗有南栗与北栗之分，南栗水分大，甜味少，适合做菜栗烹饪；粒上皇选用的北栗皮薄、好剥，比一般板栗质地更糯、软、甜、香，适合作为零食食用，</a:t>
            </a:r>
            <a:r>
              <a:rPr sz="1400" dirty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本产品即食板栗使用与粒上皇实体门店现炒板栗相同原料，原果蒸煮去壳，保留板栗原有的自然糖分。</a:t>
            </a:r>
            <a:endParaRPr sz="1400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120000"/>
              </a:lnSpc>
            </a:pPr>
            <a:r>
              <a:rPr sz="1400" dirty="0">
                <a:latin typeface="+mn-ea"/>
                <a:cs typeface="+mn-ea"/>
                <a:sym typeface="+mn-ea"/>
              </a:rPr>
              <a:t>（2）原料均来自于中国板栗核心产区--位于河北燕山山脉，当地含有丰富矿产资源，造就颗粒饱满圆润、口感软糯。时令鲜果采收，经过</a:t>
            </a:r>
            <a:r>
              <a:rPr sz="1400" dirty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人工+AI人工智能色选机至少六道筛选</a:t>
            </a:r>
            <a:r>
              <a:rPr sz="1400" dirty="0">
                <a:latin typeface="+mn-ea"/>
                <a:cs typeface="+mn-ea"/>
                <a:sym typeface="+mn-ea"/>
              </a:rPr>
              <a:t>。采用粒上皇升级蒸煮技术，口感更粉糯。</a:t>
            </a:r>
            <a:endParaRPr sz="1400" dirty="0">
              <a:latin typeface="+mn-ea"/>
              <a:cs typeface="+mn-ea"/>
              <a:sym typeface="+mn-ea"/>
            </a:endParaRPr>
          </a:p>
          <a:p>
            <a:pPr>
              <a:lnSpc>
                <a:spcPct val="120000"/>
              </a:lnSpc>
            </a:pPr>
            <a:r>
              <a:rPr sz="1400" dirty="0">
                <a:latin typeface="+mn-ea"/>
                <a:cs typeface="+mn-ea"/>
                <a:sym typeface="+mn-ea"/>
              </a:rPr>
              <a:t>（3）</a:t>
            </a:r>
            <a:r>
              <a:rPr sz="1400" dirty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配料表里只有板栗仁</a:t>
            </a:r>
            <a:r>
              <a:rPr sz="1400" dirty="0">
                <a:latin typeface="+mn-ea"/>
                <a:cs typeface="+mn-ea"/>
                <a:sym typeface="+mn-ea"/>
              </a:rPr>
              <a:t>！即食板栗不用加糖也能拥有自然甘甜味，老少皆宜，无论是在办公室还是在家里都是解馋抗饿的健康零食。</a:t>
            </a:r>
            <a:endParaRPr sz="1400" dirty="0">
              <a:latin typeface="+mn-ea"/>
              <a:cs typeface="+mn-ea"/>
              <a:sym typeface="+mn-ea"/>
            </a:endParaRPr>
          </a:p>
          <a:p>
            <a:pPr>
              <a:lnSpc>
                <a:spcPct val="120000"/>
              </a:lnSpc>
            </a:pPr>
            <a:r>
              <a:rPr sz="1400" dirty="0">
                <a:latin typeface="+mn-ea"/>
                <a:cs typeface="+mn-ea"/>
                <a:sym typeface="+mn-ea"/>
              </a:rPr>
              <a:t>（4）</a:t>
            </a:r>
            <a:r>
              <a:rPr sz="1400" dirty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无需剥壳，开袋即食，解放双手</a:t>
            </a:r>
            <a:r>
              <a:rPr sz="1400" dirty="0">
                <a:latin typeface="+mn-ea"/>
                <a:cs typeface="+mn-ea"/>
                <a:sym typeface="+mn-ea"/>
              </a:rPr>
              <a:t>。60g/包小规格，小规格方便一次性食用，不担心储存问，拒绝暴饮暴食和浪费现象。</a:t>
            </a:r>
            <a:r>
              <a:rPr sz="1400" dirty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罐头商业无菌处理，板栗更保鲜</a:t>
            </a:r>
            <a:r>
              <a:rPr sz="1400" dirty="0">
                <a:latin typeface="+mn-ea"/>
                <a:cs typeface="+mn-ea"/>
                <a:sym typeface="+mn-ea"/>
              </a:rPr>
              <a:t>，吃得更放心。（备注：因不添加香精、色素、防腐剂等添加剂，开袋后请立即食用）</a:t>
            </a:r>
            <a:endParaRPr sz="1400" dirty="0">
              <a:latin typeface="+mn-ea"/>
              <a:cs typeface="+mn-ea"/>
              <a:sym typeface="+mn-ea"/>
            </a:endParaRPr>
          </a:p>
          <a:p>
            <a:pPr>
              <a:lnSpc>
                <a:spcPct val="120000"/>
              </a:lnSpc>
            </a:pPr>
            <a:endParaRPr sz="1400" dirty="0">
              <a:latin typeface="+mn-ea"/>
              <a:cs typeface="+mn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290685" y="3485515"/>
            <a:ext cx="14935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产品图片</a:t>
            </a:r>
            <a:endParaRPr lang="zh-CN" altLang="en-US" sz="2400"/>
          </a:p>
        </p:txBody>
      </p:sp>
      <p:sp>
        <p:nvSpPr>
          <p:cNvPr id="17" name="文本框 16"/>
          <p:cNvSpPr txBox="1"/>
          <p:nvPr/>
        </p:nvSpPr>
        <p:spPr>
          <a:xfrm>
            <a:off x="8260080" y="5173980"/>
            <a:ext cx="3554730" cy="3371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p>
            <a:r>
              <a:rPr lang="zh-CN" altLang="en-US" sz="1600" b="1"/>
              <a:t>保质期：</a:t>
            </a:r>
            <a:r>
              <a:rPr lang="en-US" sz="1600"/>
              <a:t>12</a:t>
            </a:r>
            <a:r>
              <a:rPr lang="zh-CN" altLang="en-US" sz="1600"/>
              <a:t>个月  </a:t>
            </a:r>
            <a:r>
              <a:rPr lang="zh-CN" altLang="en-US" sz="1600" b="1"/>
              <a:t>生产日期：</a:t>
            </a:r>
            <a:r>
              <a:rPr lang="zh-CN" altLang="en-US" sz="1200" b="1"/>
              <a:t>最近一个月</a:t>
            </a:r>
            <a:endParaRPr lang="zh-CN" altLang="en-US" sz="1200"/>
          </a:p>
        </p:txBody>
      </p:sp>
      <p:sp>
        <p:nvSpPr>
          <p:cNvPr id="19" name="文本框 18"/>
          <p:cNvSpPr txBox="1"/>
          <p:nvPr/>
        </p:nvSpPr>
        <p:spPr>
          <a:xfrm>
            <a:off x="8260080" y="5585460"/>
            <a:ext cx="3554730" cy="1045210"/>
          </a:xfrm>
          <a:prstGeom prst="rect">
            <a:avLst/>
          </a:prstGeom>
          <a:gradFill>
            <a:gsLst>
              <a:gs pos="100000">
                <a:srgbClr val="FBFB11"/>
              </a:gs>
              <a:gs pos="100000">
                <a:srgbClr val="838309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pPr algn="l" defTabSz="914400">
              <a:defRPr sz="1800"/>
            </a:pPr>
            <a:r>
              <a:rPr lang="zh-CN" altLang="en-US" sz="1600" b="1">
                <a:latin typeface="+mj-ea"/>
                <a:ea typeface="+mj-ea"/>
                <a:cs typeface="+mj-ea"/>
                <a:sym typeface="+mn-ea"/>
              </a:rPr>
              <a:t>快递：</a:t>
            </a:r>
            <a:r>
              <a:rPr lang="zh-CN" altLang="en-US" sz="1600">
                <a:latin typeface="+mj-ea"/>
                <a:ea typeface="+mj-ea"/>
                <a:cs typeface="+mj-ea"/>
                <a:sym typeface="+mn-ea"/>
              </a:rPr>
              <a:t> </a:t>
            </a:r>
            <a:r>
              <a:rPr lang="zh-CN" altLang="en-US" sz="1400" b="1">
                <a:solidFill>
                  <a:schemeClr val="tx1"/>
                </a:solidFill>
                <a:sym typeface="+mn-ea"/>
              </a:rPr>
              <a:t>中通、圆通、邮政、韵达、申通</a:t>
            </a:r>
            <a:endParaRPr lang="zh-CN" altLang="en-US" sz="1600" b="1">
              <a:solidFill>
                <a:srgbClr val="FF0000"/>
              </a:solidFill>
              <a:sym typeface="+mn-ea"/>
            </a:endParaRPr>
          </a:p>
          <a:p>
            <a:pPr algn="l" defTabSz="914400">
              <a:defRPr sz="1800"/>
            </a:pPr>
            <a:r>
              <a:rPr lang="zh-CN" altLang="en-US" sz="1600" b="1">
                <a:latin typeface="+mj-ea"/>
                <a:ea typeface="+mj-ea"/>
                <a:cs typeface="+mj-ea"/>
                <a:sym typeface="+mn-ea"/>
              </a:rPr>
              <a:t>发货时效：</a:t>
            </a:r>
            <a:r>
              <a:rPr lang="en-US" altLang="zh-CN" sz="1400">
                <a:latin typeface="+mj-ea"/>
                <a:ea typeface="+mj-ea"/>
                <a:cs typeface="+mj-ea"/>
                <a:sym typeface="+mn-ea"/>
              </a:rPr>
              <a:t>2</a:t>
            </a:r>
            <a:r>
              <a:rPr lang="zh-CN" altLang="en-US" sz="1400">
                <a:latin typeface="+mj-ea"/>
                <a:ea typeface="+mj-ea"/>
                <a:cs typeface="+mj-ea"/>
                <a:sym typeface="+mn-ea"/>
              </a:rPr>
              <a:t>天</a:t>
            </a:r>
            <a:r>
              <a:rPr lang="zh-CN" altLang="en-US" sz="1600">
                <a:latin typeface="+mj-ea"/>
                <a:ea typeface="+mj-ea"/>
                <a:cs typeface="+mj-ea"/>
                <a:sym typeface="+mn-ea"/>
              </a:rPr>
              <a:t> </a:t>
            </a:r>
            <a:r>
              <a:rPr lang="zh-CN" altLang="en-US" sz="1600" b="1">
                <a:latin typeface="+mj-ea"/>
                <a:ea typeface="+mj-ea"/>
                <a:cs typeface="+mj-ea"/>
                <a:sym typeface="+mn-ea"/>
              </a:rPr>
              <a:t>发货地区：</a:t>
            </a:r>
            <a:r>
              <a:rPr lang="zh-CN" altLang="en-US" sz="1400">
                <a:latin typeface="+mj-ea"/>
                <a:ea typeface="+mj-ea"/>
                <a:cs typeface="+mj-ea"/>
                <a:sym typeface="+mn-ea"/>
              </a:rPr>
              <a:t>广州或阜阳</a:t>
            </a:r>
            <a:endParaRPr lang="zh-CN" altLang="en-US" sz="1600">
              <a:latin typeface="+mj-ea"/>
              <a:ea typeface="+mj-ea"/>
              <a:cs typeface="+mj-ea"/>
              <a:sym typeface="+mn-ea"/>
            </a:endParaRPr>
          </a:p>
          <a:p>
            <a:pPr algn="l" defTabSz="914400">
              <a:defRPr sz="1800"/>
            </a:pPr>
            <a:r>
              <a:rPr lang="zh-CN" altLang="en-US" sz="1600" b="1">
                <a:sym typeface="+mn-ea"/>
              </a:rPr>
              <a:t>包邮地区：</a:t>
            </a:r>
            <a:r>
              <a:rPr lang="zh-CN" altLang="en-US" sz="1400">
                <a:sym typeface="+mn-ea"/>
              </a:rPr>
              <a:t>全国包邮，疫情停发地区不发货，港澳台及海外地区不发货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50190" y="6005830"/>
            <a:ext cx="7734300" cy="73088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600" b="1">
                <a:sym typeface="+mn-ea"/>
              </a:rPr>
              <a:t>注意事项：</a:t>
            </a:r>
            <a:r>
              <a:rPr lang="en-US" altLang="zh-CN" sz="1600">
                <a:sym typeface="+mn-ea"/>
              </a:rPr>
              <a:t>开袋即食，孕妇、糖尿病等特殊群体请在医生的建议下食用，6岁以下儿童请在监护下安全食用，以避免吞食。</a:t>
            </a:r>
            <a:endParaRPr lang="zh-CN" altLang="en-US" sz="1600">
              <a:latin typeface="+mj-ea"/>
              <a:ea typeface="+mj-ea"/>
              <a:cs typeface="+mj-ea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2940" y="1508760"/>
            <a:ext cx="3531870" cy="35172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WPS 演示</Application>
  <PresentationFormat>宽屏</PresentationFormat>
  <Paragraphs>40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叶叶叶</cp:lastModifiedBy>
  <cp:revision>182</cp:revision>
  <dcterms:created xsi:type="dcterms:W3CDTF">2019-06-19T02:08:00Z</dcterms:created>
  <dcterms:modified xsi:type="dcterms:W3CDTF">2022-03-18T03:14:56Z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AD2A94437DFA427683C0267D320B88B8</vt:lpwstr>
  </property>
</Properties>
</file>