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C3C2611-4C71-4FC5-86AE-919BDF0F9419}" styleName="">
    <a:wholeTbl>
      <a:tcTxStyle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Style>
        <a:tcBdr/>
        <a:fill>
          <a:solidFill>
            <a:srgbClr val="E3E5E8"/>
          </a:solidFill>
        </a:fill>
      </a:tcStyle>
    </a:band2H>
    <a:firstCol>
      <a:tcTxStyle b="on"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07"/>
            </a:schemeClr>
          </a:solidFill>
        </a:fill>
      </a:tcStyle>
    </a:firstCol>
    <a:lastRow>
      <a:tcTxStyle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07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表格"/>
          <p:cNvGraphicFramePr/>
          <p:nvPr>
            <p:custDataLst>
              <p:tags r:id="rId1"/>
            </p:custDataLst>
          </p:nvPr>
        </p:nvGraphicFramePr>
        <p:xfrm>
          <a:off x="4566920" y="505460"/>
          <a:ext cx="7456170" cy="282003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472180"/>
                <a:gridCol w="3983990"/>
              </a:tblGrid>
              <a:tr h="848995">
                <a:tc gridSpan="2"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产品名称：</a:t>
                      </a:r>
                      <a:r>
                        <a:rPr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卤吖坊风干烤脖手撕鸡脖非鸭脖休闲零食香麻辣卤味肉制品小吃</a:t>
                      </a:r>
                      <a:endParaRPr sz="14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规格：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35</a:t>
                      </a: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克</a:t>
                      </a:r>
                      <a:r>
                        <a:rPr lang="en-US" altLang="zh-CN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/</a:t>
                      </a: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袋（整根约</a:t>
                      </a:r>
                      <a:r>
                        <a:rPr lang="en-US" altLang="zh-CN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20</a:t>
                      </a:r>
                      <a:r>
                        <a:rPr lang="zh-CN" altLang="en-US" sz="14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厘米长）</a:t>
                      </a:r>
                      <a:endParaRPr lang="zh-CN" altLang="en-US" sz="14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SKU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：</a:t>
                      </a:r>
                      <a:r>
                        <a:rPr 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9.9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元</a:t>
                      </a: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4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根、</a:t>
                      </a: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18.9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元</a:t>
                      </a: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8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根、</a:t>
                      </a: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23.5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元</a:t>
                      </a: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10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根、</a:t>
                      </a: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46.8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元</a:t>
                      </a: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20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根</a:t>
                      </a:r>
                      <a:endParaRPr lang="zh-CN" altLang="en-US" sz="14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 hMerge="1">
                  <a:tcPr/>
                </a:tc>
              </a:tr>
              <a:tr h="98552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zh-CN" sz="1200" b="1" dirty="0" err="1">
                          <a:solidFill>
                            <a:schemeClr val="accent5">
                              <a:hueOff val="-82419"/>
                              <a:satOff val="-9393"/>
                              <a:lumOff val="-16223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生产日期：近期</a:t>
                      </a:r>
                      <a:endParaRPr lang="zh-CN" sz="1200" b="1" dirty="0" err="1">
                        <a:solidFill>
                          <a:schemeClr val="accent5">
                            <a:hueOff val="-82419"/>
                            <a:satOff val="-9393"/>
                            <a:lumOff val="-16223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sz="1200" b="1" dirty="0" err="1">
                          <a:solidFill>
                            <a:schemeClr val="accent5">
                              <a:hueOff val="-82419"/>
                              <a:satOff val="-9393"/>
                              <a:lumOff val="-16223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保质期：</a:t>
                      </a:r>
                      <a:r>
                        <a:rPr lang="en-US" altLang="zh-CN" sz="1200" b="1" dirty="0" err="1">
                          <a:solidFill>
                            <a:schemeClr val="accent5">
                              <a:hueOff val="-82419"/>
                              <a:satOff val="-9393"/>
                              <a:lumOff val="-16223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9</a:t>
                      </a:r>
                      <a:r>
                        <a:rPr lang="zh-CN" altLang="en-US" sz="1200" b="1" dirty="0" err="1">
                          <a:solidFill>
                            <a:schemeClr val="accent5">
                              <a:hueOff val="-82419"/>
                              <a:satOff val="-9393"/>
                              <a:lumOff val="-16223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个月</a:t>
                      </a:r>
                      <a:endParaRPr lang="zh-CN" sz="1200" b="1" dirty="0" err="1">
                        <a:solidFill>
                          <a:schemeClr val="accent5">
                            <a:hueOff val="-82419"/>
                            <a:satOff val="-9393"/>
                            <a:lumOff val="-16223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sz="1200" b="1" dirty="0" err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售后：安心购，七天无理由退换货，赠送运费险。</a:t>
                      </a:r>
                      <a:endParaRPr lang="en-US" altLang="zh-CN" sz="1200" b="1" dirty="0" err="1">
                        <a:solidFill>
                          <a:schemeClr val="accent5">
                            <a:hueOff val="-82419"/>
                            <a:satOff val="-9393"/>
                            <a:lumOff val="-16223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zh-CN" sz="1200" b="1" dirty="0" err="1">
                          <a:solidFill>
                            <a:schemeClr val="accent5">
                              <a:hueOff val="-82419"/>
                              <a:satOff val="-9394"/>
                              <a:lumOff val="-16224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市场价：</a:t>
                      </a:r>
                      <a:r>
                        <a:rPr lang="en-US" altLang="zh-CN" sz="1200" b="1" dirty="0" err="1">
                          <a:solidFill>
                            <a:schemeClr val="accent5">
                              <a:hueOff val="-82419"/>
                              <a:satOff val="-9394"/>
                              <a:lumOff val="-16224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5</a:t>
                      </a:r>
                      <a:r>
                        <a:rPr lang="zh-CN" altLang="en-US" sz="1200" b="1" dirty="0" err="1">
                          <a:solidFill>
                            <a:schemeClr val="accent5">
                              <a:hueOff val="-82419"/>
                              <a:satOff val="-9394"/>
                              <a:lumOff val="-16224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元</a:t>
                      </a:r>
                      <a:r>
                        <a:rPr lang="en-US" altLang="zh-CN" sz="1200" b="1" dirty="0" err="1">
                          <a:solidFill>
                            <a:schemeClr val="accent5">
                              <a:hueOff val="-82419"/>
                              <a:satOff val="-9394"/>
                              <a:lumOff val="-16224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/1</a:t>
                      </a:r>
                      <a:r>
                        <a:rPr lang="zh-CN" altLang="en-US" sz="1200" b="1" dirty="0" err="1">
                          <a:solidFill>
                            <a:schemeClr val="accent5">
                              <a:hueOff val="-82419"/>
                              <a:satOff val="-9394"/>
                              <a:lumOff val="-16224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袋</a:t>
                      </a:r>
                      <a:endParaRPr sz="1200" b="1" dirty="0" err="1">
                        <a:solidFill>
                          <a:schemeClr val="accent5">
                            <a:hueOff val="-82419"/>
                            <a:satOff val="-9394"/>
                            <a:lumOff val="-16224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sz="1200" b="1" dirty="0" err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直播价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：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9.9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元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/4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根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200" b="1" dirty="0">
                          <a:solidFill>
                            <a:schemeClr val="accent5">
                              <a:hueOff val="-82419"/>
                              <a:satOff val="-9392"/>
                              <a:lumOff val="-16222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优惠方式：直降</a:t>
                      </a:r>
                      <a:endParaRPr lang="zh-CN" altLang="en-US" sz="1200" b="1" dirty="0">
                        <a:solidFill>
                          <a:schemeClr val="accent5">
                            <a:hueOff val="-82419"/>
                            <a:satOff val="-9392"/>
                            <a:lumOff val="-16222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sz="1200" b="1" dirty="0">
                          <a:solidFill>
                            <a:schemeClr val="accent5">
                              <a:hueOff val="-82419"/>
                              <a:satOff val="-9394"/>
                              <a:lumOff val="-16224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是否控价：</a:t>
                      </a:r>
                      <a:r>
                        <a:rPr lang="en-US" altLang="zh-CN" sz="1200" b="1" dirty="0">
                          <a:solidFill>
                            <a:schemeClr val="accent5">
                              <a:hueOff val="-82419"/>
                              <a:satOff val="-9394"/>
                              <a:lumOff val="-16224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 </a:t>
                      </a:r>
                      <a:r>
                        <a:rPr lang="zh-CN" altLang="en-US" sz="1200" b="1" dirty="0">
                          <a:solidFill>
                            <a:schemeClr val="accent5">
                              <a:hueOff val="-82419"/>
                              <a:satOff val="-9394"/>
                              <a:lumOff val="-16224"/>
                            </a:scheme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是</a:t>
                      </a:r>
                      <a:endParaRPr lang="en-US" altLang="zh-CN" sz="1200" b="1" dirty="0">
                        <a:solidFill>
                          <a:schemeClr val="accent5">
                            <a:hueOff val="-82419"/>
                            <a:satOff val="-9394"/>
                            <a:lumOff val="-16224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chemeClr val="bg2"/>
                    </a:solidFill>
                  </a:tcPr>
                </a:tc>
              </a:tr>
              <a:tr h="98552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endParaRPr lang="zh-CN" altLang="en-US" sz="12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现货库存 ：</a:t>
                      </a:r>
                      <a:r>
                        <a:rPr lang="en-US" altLang="zh-CN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20</a:t>
                      </a:r>
                      <a:r>
                        <a:rPr lang="zh-CN" altLang="en-US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万       </a:t>
                      </a:r>
                      <a:endParaRPr lang="zh-CN" altLang="en-US" sz="12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日产量：</a:t>
                      </a:r>
                      <a:r>
                        <a:rPr lang="en-US" altLang="zh-CN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5</a:t>
                      </a:r>
                      <a:r>
                        <a:rPr lang="en-US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0000</a:t>
                      </a:r>
                      <a:r>
                        <a:rPr lang="zh-CN" altLang="en-US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包 </a:t>
                      </a:r>
                      <a:endParaRPr lang="zh-CN" altLang="en-US" sz="12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发货地：湖南平江</a:t>
                      </a:r>
                      <a:endParaRPr lang="zh-CN" altLang="en-US" sz="12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defRPr sz="1800"/>
                      </a:pPr>
                      <a:endParaRPr lang="en-US" altLang="zh-CN" sz="12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L w="0">
                      <a:miter lim="400000"/>
                    </a:lnL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p>
                      <a:pPr algn="l" defTabSz="914400">
                        <a:buNone/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默认快递：中通、邮政（全国包邮）</a:t>
                      </a:r>
                      <a:endParaRPr lang="zh-CN" altLang="en-US" sz="12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buNone/>
                        <a:defRPr sz="1800"/>
                      </a:pP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发货时效：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48</a:t>
                      </a: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小时内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  <a:p>
                      <a:pPr algn="l" defTabSz="914400">
                        <a:buNone/>
                        <a:defRPr sz="1800"/>
                      </a:pPr>
                      <a:r>
                        <a:rPr lang="zh-CN" altLang="en-US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不发货：新疆、</a:t>
                      </a:r>
                      <a:r>
                        <a:rPr lang="zh-CN" altLang="zh-CN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西藏、</a:t>
                      </a:r>
                      <a:r>
                        <a:rPr lang="zh-CN" altLang="en-US" sz="12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FZLanTingHei-B-GBK"/>
                        </a:rPr>
                        <a:t>疫情、灾害地区</a:t>
                      </a:r>
                      <a:endParaRPr lang="en-US" altLang="zh-CN" sz="12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FZLanTingHei-B-GBK"/>
                      </a:endParaRPr>
                    </a:p>
                  </a:txBody>
                  <a:tcPr marL="35718" marR="35718" marT="35718" marB="35718" anchor="ctr" horzOverflow="overflow"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00405" y="4050031"/>
            <a:ext cx="8768715" cy="179451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Ø"/>
            </a:pP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品牌：卤吖坊</a:t>
            </a:r>
            <a:endParaRPr kumimoji="0" lang="zh-CN" alt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L="457200" marR="0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Ø"/>
            </a:pP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使用场景：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 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休闲零食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/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加班工作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/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学习熬夜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/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会客接待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/</a:t>
            </a:r>
            <a:r>
              <a:rPr kumimoji="0" lang="zh-CN" alt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亲友送礼</a:t>
            </a: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/</a:t>
            </a:r>
            <a:r>
              <a:rPr kumimoji="0" lang="zh-CN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外出旅游</a:t>
            </a:r>
            <a:endParaRPr kumimoji="0" lang="zh-CN" alt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R="0" lvl="1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</a:pPr>
            <a:r>
              <a:rPr kumimoji="0" lang="en-US" altLang="zh-CN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  </a:t>
            </a:r>
            <a:r>
              <a:rPr kumimoji="0" lang="en-US" altLang="zh-CN" sz="14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 </a:t>
            </a:r>
            <a:r>
              <a:rPr kumimoji="0" lang="zh-CN" altLang="en-US" sz="14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elvetica"/>
              </a:rPr>
              <a:t>卖点：</a:t>
            </a:r>
            <a:endParaRPr lang="zh-CN" altLang="en-US" sz="1400" dirty="0">
              <a:ln>
                <a:noFill/>
              </a:ln>
              <a:solidFill>
                <a:srgbClr val="FF0000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elvetica"/>
            </a:endParaRPr>
          </a:p>
          <a:p>
            <a:pPr marR="0" lvl="2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</a:pPr>
            <a:r>
              <a:rPr lang="zh-CN" altLang="zh-CN" sz="1400" b="1">
                <a:sym typeface="+mn-ea"/>
              </a:rPr>
              <a:t>湘味零食</a:t>
            </a:r>
            <a:r>
              <a:rPr lang="en-US" altLang="zh-CN" sz="1400" b="1">
                <a:sym typeface="+mn-ea"/>
              </a:rPr>
              <a:t>/</a:t>
            </a:r>
            <a:r>
              <a:rPr lang="zh-CN" altLang="en-US" sz="1400" b="1">
                <a:sym typeface="+mn-ea"/>
              </a:rPr>
              <a:t>麻辣鲜香</a:t>
            </a:r>
            <a:r>
              <a:rPr lang="en-US" altLang="zh-CN" sz="1400" b="1">
                <a:sym typeface="+mn-ea"/>
              </a:rPr>
              <a:t>/</a:t>
            </a:r>
            <a:r>
              <a:rPr lang="zh-CN" altLang="en-US" sz="1400" b="1">
                <a:sym typeface="+mn-ea"/>
              </a:rPr>
              <a:t>香辣爽口</a:t>
            </a:r>
            <a:r>
              <a:rPr lang="en-US" altLang="zh-CN" sz="1400" b="1">
                <a:sym typeface="+mn-ea"/>
              </a:rPr>
              <a:t>/</a:t>
            </a:r>
            <a:r>
              <a:rPr lang="zh-CN" altLang="en-US" sz="1400" b="1">
                <a:sym typeface="+mn-ea"/>
              </a:rPr>
              <a:t>口感香纯厚实</a:t>
            </a:r>
            <a:r>
              <a:rPr lang="en-US" altLang="zh-CN" sz="1400" b="1">
                <a:sym typeface="+mn-ea"/>
              </a:rPr>
              <a:t>/</a:t>
            </a:r>
            <a:r>
              <a:rPr lang="zh-CN" altLang="en-US" sz="1400" b="1">
                <a:sym typeface="+mn-ea"/>
              </a:rPr>
              <a:t>韧劲适中</a:t>
            </a:r>
            <a:r>
              <a:rPr lang="en-US" altLang="zh-CN" sz="1400" b="1">
                <a:sym typeface="+mn-ea"/>
              </a:rPr>
              <a:t>/</a:t>
            </a:r>
            <a:endParaRPr lang="en-US" altLang="zh-CN" sz="1400" b="1">
              <a:sym typeface="+mn-ea"/>
            </a:endParaRPr>
          </a:p>
          <a:p>
            <a:pPr marR="0" lvl="2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</a:pPr>
            <a:r>
              <a:rPr lang="zh-CN" altLang="en-US" sz="1400" b="1">
                <a:solidFill>
                  <a:schemeClr val="tx1"/>
                </a:solidFill>
              </a:rPr>
              <a:t>肉质紧实入味</a:t>
            </a:r>
            <a:r>
              <a:rPr lang="en-US" altLang="zh-CN" sz="1400" b="1">
                <a:solidFill>
                  <a:schemeClr val="tx1"/>
                </a:solidFill>
              </a:rPr>
              <a:t>/</a:t>
            </a:r>
            <a:r>
              <a:rPr lang="zh-CN" altLang="en-US" sz="1400" b="1">
                <a:solidFill>
                  <a:schemeClr val="tx1"/>
                </a:solidFill>
              </a:rPr>
              <a:t>色泽鲜亮卤香扑鼻</a:t>
            </a:r>
            <a:r>
              <a:rPr lang="en-US" altLang="zh-CN" sz="1400" b="1">
                <a:solidFill>
                  <a:schemeClr val="tx1"/>
                </a:solidFill>
              </a:rPr>
              <a:t>/</a:t>
            </a:r>
            <a:endParaRPr lang="en-US" altLang="zh-CN" sz="1400" b="1">
              <a:solidFill>
                <a:schemeClr val="tx1"/>
              </a:solidFill>
            </a:endParaRPr>
          </a:p>
          <a:p>
            <a:pPr marR="0" lvl="2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</a:pPr>
            <a:r>
              <a:rPr lang="zh-CN" altLang="en-US" sz="1400" b="1">
                <a:solidFill>
                  <a:schemeClr val="tx1"/>
                </a:solidFill>
              </a:rPr>
              <a:t>低温腌制，控温烘烤，高温杀菌，真空锁鲜包装</a:t>
            </a:r>
            <a:endParaRPr lang="zh-CN" altLang="en-US" sz="1400" b="1">
              <a:solidFill>
                <a:schemeClr val="tx1"/>
              </a:solidFill>
            </a:endParaRPr>
          </a:p>
          <a:p>
            <a:pPr marR="0" lvl="2" indent="-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l"/>
            </a:pPr>
            <a:r>
              <a:rPr lang="zh-CN" altLang="en-US" sz="1400" b="1">
                <a:solidFill>
                  <a:srgbClr val="FF0000"/>
                </a:solidFill>
                <a:sym typeface="+mn-ea"/>
              </a:rPr>
              <a:t>厂家直销/质量保证/日期新鲜/快速发货/品质服务</a:t>
            </a:r>
            <a:endParaRPr lang="zh-CN" altLang="en-US" sz="1400" b="1">
              <a:solidFill>
                <a:srgbClr val="FF0000"/>
              </a:solidFill>
              <a:sym typeface="+mn-ea"/>
            </a:endParaRPr>
          </a:p>
          <a:p>
            <a:pPr marL="457200" marR="0" lvl="2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</a:pPr>
            <a:endParaRPr lang="zh-CN" altLang="en-US" sz="1400" b="1"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830" y="617855"/>
            <a:ext cx="2786380" cy="2794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p="http://schemas.openxmlformats.org/presentationml/2006/main">
  <p:tag name="KSO_WM_UNIT_TABLE_BEAUTIFY" val="smartTable{ab8cf567-ab79-4a72-b24d-cdd3c95fe928}"/>
  <p:tag name="TABLE_ENDDRAG_ORIGIN_RECT" val="587*222"/>
  <p:tag name="TABLE_ENDDRAG_RECT" val="367*13*587*222"/>
</p:tagLst>
</file>

<file path=ppt/theme/theme1.xml><?xml version="1.0" encoding="utf-8"?>
<a:theme xmlns:a="http://schemas.openxmlformats.org/drawingml/2006/main" name="Office 主题">
  <a:themeElements>
    <a:clrScheme name="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4472C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WPS 演示</Application>
  <PresentationFormat>宽屏</PresentationFormat>
  <Paragraphs>35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FZLanTingHei-B-GBK</vt:lpstr>
      <vt:lpstr>Segoe Print</vt:lpstr>
      <vt:lpstr>Wingdings</vt:lpstr>
      <vt:lpstr>Helvetica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XiGua</cp:lastModifiedBy>
  <cp:revision>100</cp:revision>
  <dcterms:created xsi:type="dcterms:W3CDTF">2020-11-21T07:06:00Z</dcterms:created>
  <dcterms:modified xsi:type="dcterms:W3CDTF">2022-01-25T02:17:01Z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4248B61C6246472F9587BC2DFDDD576D</vt:lpwstr>
  </property>
</Properties>
</file>